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9" r:id="rId33"/>
    <p:sldId id="288" r:id="rId34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984" y="7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18034B-CF33-4C30-BC02-48969BED7239}" type="datetimeFigureOut">
              <a:rPr lang="en-US" smtClean="0"/>
              <a:t>1/14/2024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7D8F89-76DF-41B9-B503-88582884F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013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7D8F89-76DF-41B9-B503-88582884FC9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0879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1/14/2024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1/14/2024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1/14/2024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762" y="762"/>
            <a:ext cx="0" cy="457200"/>
          </a:xfrm>
          <a:custGeom>
            <a:avLst/>
            <a:gdLst/>
            <a:ahLst/>
            <a:cxnLst/>
            <a:rect l="l" t="t" r="r" b="b"/>
            <a:pathLst>
              <a:path h="457200">
                <a:moveTo>
                  <a:pt x="0" y="0"/>
                </a:moveTo>
                <a:lnTo>
                  <a:pt x="1" y="457200"/>
                </a:lnTo>
              </a:path>
              <a:path h="457200">
                <a:moveTo>
                  <a:pt x="0" y="0"/>
                </a:moveTo>
                <a:lnTo>
                  <a:pt x="1" y="457200"/>
                </a:lnTo>
              </a:path>
            </a:pathLst>
          </a:custGeom>
          <a:ln w="3175">
            <a:solidFill>
              <a:srgbClr val="FC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762" y="762"/>
            <a:ext cx="914400" cy="0"/>
          </a:xfrm>
          <a:custGeom>
            <a:avLst/>
            <a:gdLst/>
            <a:ahLst/>
            <a:cxnLst/>
            <a:rect l="l" t="t" r="r" b="b"/>
            <a:pathLst>
              <a:path w="914400">
                <a:moveTo>
                  <a:pt x="0" y="0"/>
                </a:moveTo>
                <a:lnTo>
                  <a:pt x="914400" y="0"/>
                </a:lnTo>
              </a:path>
            </a:pathLst>
          </a:custGeom>
          <a:ln w="3175">
            <a:solidFill>
              <a:srgbClr val="FA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762" y="762"/>
            <a:ext cx="0" cy="457200"/>
          </a:xfrm>
          <a:custGeom>
            <a:avLst/>
            <a:gdLst/>
            <a:ahLst/>
            <a:cxnLst/>
            <a:rect l="l" t="t" r="r" b="b"/>
            <a:pathLst>
              <a:path h="457200">
                <a:moveTo>
                  <a:pt x="0" y="0"/>
                </a:moveTo>
                <a:lnTo>
                  <a:pt x="1" y="457200"/>
                </a:lnTo>
              </a:path>
            </a:pathLst>
          </a:custGeom>
          <a:ln w="3175">
            <a:solidFill>
              <a:srgbClr val="FC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1/14/2024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1/14/2024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761" y="761"/>
            <a:ext cx="0" cy="457200"/>
          </a:xfrm>
          <a:custGeom>
            <a:avLst/>
            <a:gdLst/>
            <a:ahLst/>
            <a:cxnLst/>
            <a:rect l="l" t="t" r="r" b="b"/>
            <a:pathLst>
              <a:path h="457200">
                <a:moveTo>
                  <a:pt x="0" y="0"/>
                </a:moveTo>
                <a:lnTo>
                  <a:pt x="1" y="457200"/>
                </a:lnTo>
              </a:path>
            </a:pathLst>
          </a:custGeom>
          <a:ln w="3175">
            <a:solidFill>
              <a:srgbClr val="FC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080513" y="348741"/>
            <a:ext cx="4982972" cy="574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54939" y="1337944"/>
            <a:ext cx="4459605" cy="33185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1/14/2024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ottingham.ac.uk/nmrc-commercial/nmcs-facilities/tem.aspx" TargetMode="External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ottingham.ac.uk/nmrc-commercial/nmcs-facilities/tem.aspx" TargetMode="External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ottingham.ac.uk/nmrc-commercial/nmcs-facilities/tem.aspx" TargetMode="External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ab.anhb.uwa.edu.au/" TargetMode="Externa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o-world.com/elisa-" TargetMode="Externa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ject 19"/>
          <p:cNvSpPr txBox="1"/>
          <p:nvPr/>
        </p:nvSpPr>
        <p:spPr>
          <a:xfrm>
            <a:off x="1598520" y="3852863"/>
            <a:ext cx="6033770" cy="109068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lang="en-US" sz="3500" b="1" spc="-190" dirty="0" smtClean="0">
                <a:solidFill>
                  <a:srgbClr val="5F5F5F"/>
                </a:solidFill>
                <a:latin typeface="Trebuchet MS"/>
                <a:cs typeface="Trebuchet MS"/>
              </a:rPr>
              <a:t>Tissue processing for electron microscopy</a:t>
            </a:r>
            <a:endParaRPr sz="3500" dirty="0">
              <a:latin typeface="Trebuchet MS"/>
              <a:cs typeface="Trebuchet MS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985837" y="789241"/>
            <a:ext cx="1215390" cy="1882775"/>
            <a:chOff x="985837" y="789241"/>
            <a:chExt cx="1215390" cy="1882775"/>
          </a:xfrm>
        </p:grpSpPr>
        <p:pic>
          <p:nvPicPr>
            <p:cNvPr id="21" name="object 2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90600" y="794004"/>
              <a:ext cx="1205483" cy="1872996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990600" y="794004"/>
              <a:ext cx="1205865" cy="1873250"/>
            </a:xfrm>
            <a:custGeom>
              <a:avLst/>
              <a:gdLst/>
              <a:ahLst/>
              <a:cxnLst/>
              <a:rect l="l" t="t" r="r" b="b"/>
              <a:pathLst>
                <a:path w="1205864" h="1873250">
                  <a:moveTo>
                    <a:pt x="0" y="84962"/>
                  </a:moveTo>
                  <a:lnTo>
                    <a:pt x="6674" y="51863"/>
                  </a:lnTo>
                  <a:lnTo>
                    <a:pt x="24876" y="24860"/>
                  </a:lnTo>
                  <a:lnTo>
                    <a:pt x="51874" y="6667"/>
                  </a:lnTo>
                  <a:lnTo>
                    <a:pt x="84937" y="0"/>
                  </a:lnTo>
                  <a:lnTo>
                    <a:pt x="1120520" y="0"/>
                  </a:lnTo>
                  <a:lnTo>
                    <a:pt x="1153620" y="6667"/>
                  </a:lnTo>
                  <a:lnTo>
                    <a:pt x="1180623" y="24860"/>
                  </a:lnTo>
                  <a:lnTo>
                    <a:pt x="1198816" y="51863"/>
                  </a:lnTo>
                  <a:lnTo>
                    <a:pt x="1205483" y="84962"/>
                  </a:lnTo>
                  <a:lnTo>
                    <a:pt x="1205483" y="1788033"/>
                  </a:lnTo>
                  <a:lnTo>
                    <a:pt x="1198816" y="1821132"/>
                  </a:lnTo>
                  <a:lnTo>
                    <a:pt x="1180623" y="1848135"/>
                  </a:lnTo>
                  <a:lnTo>
                    <a:pt x="1153620" y="1866328"/>
                  </a:lnTo>
                  <a:lnTo>
                    <a:pt x="1120520" y="1872996"/>
                  </a:lnTo>
                  <a:lnTo>
                    <a:pt x="84937" y="1872996"/>
                  </a:lnTo>
                  <a:lnTo>
                    <a:pt x="51874" y="1866328"/>
                  </a:lnTo>
                  <a:lnTo>
                    <a:pt x="24876" y="1848135"/>
                  </a:lnTo>
                  <a:lnTo>
                    <a:pt x="6674" y="1821132"/>
                  </a:lnTo>
                  <a:lnTo>
                    <a:pt x="0" y="1788033"/>
                  </a:lnTo>
                  <a:lnTo>
                    <a:pt x="0" y="84962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23" name="Picture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9585" y="990600"/>
            <a:ext cx="2224415" cy="278606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06677" y="272922"/>
            <a:ext cx="593217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13585" marR="5080" indent="-2001520">
              <a:lnSpc>
                <a:spcPct val="100000"/>
              </a:lnSpc>
              <a:spcBef>
                <a:spcPts val="100"/>
              </a:spcBef>
            </a:pPr>
            <a:r>
              <a:rPr lang="en-US" dirty="0" smtClean="0"/>
              <a:t>Embedding for TEM – </a:t>
            </a:r>
            <a:r>
              <a:rPr lang="en-US" dirty="0" smtClean="0">
                <a:solidFill>
                  <a:srgbClr val="FF0000"/>
                </a:solidFill>
              </a:rPr>
              <a:t>DAY 1</a:t>
            </a:r>
            <a:endParaRPr dirty="0">
              <a:solidFill>
                <a:srgbClr val="FF0000"/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52400" y="2209800"/>
            <a:ext cx="4309745" cy="269766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06400" marR="82550" indent="-342900">
              <a:lnSpc>
                <a:spcPct val="120000"/>
              </a:lnSpc>
              <a:spcBef>
                <a:spcPts val="100"/>
              </a:spcBef>
              <a:buChar char="•"/>
              <a:tabLst>
                <a:tab pos="405765" algn="l"/>
                <a:tab pos="406400" algn="l"/>
              </a:tabLst>
            </a:pPr>
            <a:r>
              <a:rPr lang="en-US" dirty="0" smtClean="0"/>
              <a:t>After that, a 1:1 solution of 2% aqueous OsO4 and 0.2M </a:t>
            </a:r>
            <a:r>
              <a:rPr lang="en-US" dirty="0" err="1" smtClean="0"/>
              <a:t>cacodylate</a:t>
            </a:r>
            <a:r>
              <a:rPr lang="en-US" dirty="0" smtClean="0"/>
              <a:t> is prepared.</a:t>
            </a:r>
          </a:p>
          <a:p>
            <a:pPr marL="406400" marR="82550" indent="-342900">
              <a:lnSpc>
                <a:spcPct val="120000"/>
              </a:lnSpc>
              <a:spcBef>
                <a:spcPts val="100"/>
              </a:spcBef>
              <a:buChar char="•"/>
              <a:tabLst>
                <a:tab pos="405765" algn="l"/>
                <a:tab pos="406400" algn="l"/>
              </a:tabLst>
            </a:pPr>
            <a:r>
              <a:rPr lang="en-US" dirty="0" smtClean="0"/>
              <a:t>The resulting solution is pipetted into sample vials, and then washed in 0.1M </a:t>
            </a:r>
            <a:r>
              <a:rPr lang="en-US" dirty="0" err="1" smtClean="0"/>
              <a:t>cacodylate</a:t>
            </a:r>
            <a:r>
              <a:rPr lang="en-US" dirty="0" smtClean="0"/>
              <a:t> buffer (pH= 7.4) three times for 10 minutes at room temperature.</a:t>
            </a:r>
          </a:p>
          <a:p>
            <a:pPr marL="406400" marR="82550" indent="-342900">
              <a:lnSpc>
                <a:spcPct val="120000"/>
              </a:lnSpc>
              <a:spcBef>
                <a:spcPts val="100"/>
              </a:spcBef>
              <a:buChar char="•"/>
              <a:tabLst>
                <a:tab pos="405765" algn="l"/>
                <a:tab pos="406400" algn="l"/>
              </a:tabLst>
            </a:pPr>
            <a:r>
              <a:rPr lang="en-US" dirty="0" smtClean="0"/>
              <a:t>The tissue is then placed in 4.8% uranyl acetate to stand overnight at 4°C.</a:t>
            </a:r>
            <a:endParaRPr dirty="0"/>
          </a:p>
        </p:txBody>
      </p:sp>
      <p:grpSp>
        <p:nvGrpSpPr>
          <p:cNvPr id="4" name="object 4"/>
          <p:cNvGrpSpPr/>
          <p:nvPr/>
        </p:nvGrpSpPr>
        <p:grpSpPr>
          <a:xfrm>
            <a:off x="5334000" y="1447800"/>
            <a:ext cx="3657600" cy="5334000"/>
            <a:chOff x="5334000" y="1447800"/>
            <a:chExt cx="3657600" cy="533400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334000" y="1452370"/>
              <a:ext cx="3657600" cy="5329428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474207" y="1447800"/>
              <a:ext cx="1536191" cy="181508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06677" y="272922"/>
            <a:ext cx="593217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31670" marR="5080" indent="-1919605">
              <a:lnSpc>
                <a:spcPct val="100000"/>
              </a:lnSpc>
              <a:spcBef>
                <a:spcPts val="100"/>
              </a:spcBef>
            </a:pPr>
            <a:r>
              <a:rPr lang="en-US" dirty="0"/>
              <a:t>Embedding for TEM – </a:t>
            </a:r>
            <a:r>
              <a:rPr lang="en-US" dirty="0">
                <a:solidFill>
                  <a:srgbClr val="FF0000"/>
                </a:solidFill>
              </a:rPr>
              <a:t>DAY </a:t>
            </a:r>
            <a:r>
              <a:rPr lang="en-US" dirty="0" smtClean="0">
                <a:solidFill>
                  <a:srgbClr val="FF0000"/>
                </a:solidFill>
              </a:rPr>
              <a:t>2</a:t>
            </a: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78739" y="1519999"/>
            <a:ext cx="4730115" cy="469615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0" marR="134620" indent="-342900">
              <a:lnSpc>
                <a:spcPct val="120000"/>
              </a:lnSpc>
              <a:spcBef>
                <a:spcPts val="105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dirty="0" smtClean="0"/>
              <a:t>The procedure begins with washing the tissue, first for 5 minutes in water at room temperature, and then for 5 minutes in 50% ethanol at 4°C, which achieves better preservation of cytological details.</a:t>
            </a:r>
          </a:p>
          <a:p>
            <a:pPr marL="355600" marR="134620" indent="-342900">
              <a:lnSpc>
                <a:spcPct val="120000"/>
              </a:lnSpc>
              <a:spcBef>
                <a:spcPts val="105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dirty="0" smtClean="0"/>
              <a:t>This is followed by dehydration in 70% and then 95% ethanol (both for 30 minutes at 4°C) and finally in 100% ethanol three times for 10 minutes at room temperature.</a:t>
            </a:r>
          </a:p>
          <a:p>
            <a:pPr marL="355600" marR="134620" indent="-342900">
              <a:lnSpc>
                <a:spcPct val="120000"/>
              </a:lnSpc>
              <a:spcBef>
                <a:spcPts val="105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dirty="0" err="1" smtClean="0"/>
              <a:t>Clesring</a:t>
            </a:r>
            <a:r>
              <a:rPr lang="en-US" dirty="0" smtClean="0"/>
              <a:t> in propylene oxide three times for 10 minutes at room temperature follows.</a:t>
            </a:r>
          </a:p>
          <a:p>
            <a:pPr marL="355600" marR="134620" indent="-342900">
              <a:lnSpc>
                <a:spcPct val="120000"/>
              </a:lnSpc>
              <a:spcBef>
                <a:spcPts val="105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dirty="0" smtClean="0"/>
              <a:t>The samples are then placed in the mixture complete </a:t>
            </a:r>
            <a:r>
              <a:rPr lang="en-US" dirty="0" err="1" smtClean="0"/>
              <a:t>epon</a:t>
            </a:r>
            <a:r>
              <a:rPr lang="en-US" dirty="0" smtClean="0"/>
              <a:t> and propylene oxide in a ratio of 1:1. over night.</a:t>
            </a:r>
            <a:endParaRPr dirty="0"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40452" y="1600200"/>
            <a:ext cx="3738372" cy="498348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06677" y="272922"/>
            <a:ext cx="593217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01189" marR="5080" indent="-1889125">
              <a:lnSpc>
                <a:spcPct val="100000"/>
              </a:lnSpc>
              <a:spcBef>
                <a:spcPts val="100"/>
              </a:spcBef>
            </a:pPr>
            <a:r>
              <a:rPr lang="en-US" dirty="0"/>
              <a:t>Embedding for TEM – </a:t>
            </a:r>
            <a:r>
              <a:rPr lang="en-US" dirty="0">
                <a:solidFill>
                  <a:srgbClr val="FF0000"/>
                </a:solidFill>
              </a:rPr>
              <a:t>DAY </a:t>
            </a:r>
            <a:r>
              <a:rPr lang="en-US" dirty="0" smtClean="0">
                <a:solidFill>
                  <a:srgbClr val="FF0000"/>
                </a:solidFill>
              </a:rPr>
              <a:t>3</a:t>
            </a: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535940" y="1596199"/>
            <a:ext cx="7389495" cy="2328201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 marL="355600" indent="-343535">
              <a:lnSpc>
                <a:spcPct val="100000"/>
              </a:lnSpc>
              <a:spcBef>
                <a:spcPts val="535"/>
              </a:spcBef>
              <a:buChar char="•"/>
              <a:tabLst>
                <a:tab pos="355600" algn="l"/>
                <a:tab pos="356235" algn="l"/>
              </a:tabLst>
            </a:pPr>
            <a:r>
              <a:rPr lang="en-US" dirty="0" smtClean="0"/>
              <a:t>The tissue is immersed in a mixture of </a:t>
            </a:r>
            <a:r>
              <a:rPr lang="en-US" dirty="0" err="1" smtClean="0"/>
              <a:t>Epon</a:t>
            </a:r>
            <a:r>
              <a:rPr lang="en-US" dirty="0" smtClean="0"/>
              <a:t>: Propylene oxide in a ratio of 3:1.</a:t>
            </a:r>
          </a:p>
          <a:p>
            <a:pPr marL="355600" indent="-343535">
              <a:lnSpc>
                <a:spcPct val="100000"/>
              </a:lnSpc>
              <a:spcBef>
                <a:spcPts val="535"/>
              </a:spcBef>
              <a:buChar char="•"/>
              <a:tabLst>
                <a:tab pos="355600" algn="l"/>
                <a:tab pos="356235" algn="l"/>
              </a:tabLst>
            </a:pPr>
            <a:r>
              <a:rPr lang="en-US" dirty="0" smtClean="0"/>
              <a:t>This is followed by embedding in </a:t>
            </a:r>
            <a:r>
              <a:rPr lang="en-US" dirty="0" err="1" smtClean="0"/>
              <a:t>Epon</a:t>
            </a:r>
            <a:r>
              <a:rPr lang="en-US" dirty="0" smtClean="0"/>
              <a:t> (Epoxy resin), which consists of:</a:t>
            </a:r>
          </a:p>
          <a:p>
            <a:pPr marL="812800" lvl="1" indent="-343535">
              <a:spcBef>
                <a:spcPts val="535"/>
              </a:spcBef>
              <a:buChar char="•"/>
              <a:tabLst>
                <a:tab pos="355600" algn="l"/>
                <a:tab pos="356235" algn="l"/>
              </a:tabLst>
            </a:pPr>
            <a:r>
              <a:rPr lang="en-US" dirty="0" err="1" smtClean="0">
                <a:solidFill>
                  <a:srgbClr val="00B050"/>
                </a:solidFill>
              </a:rPr>
              <a:t>Epona</a:t>
            </a:r>
            <a:r>
              <a:rPr lang="en-US" dirty="0" smtClean="0">
                <a:solidFill>
                  <a:srgbClr val="00B050"/>
                </a:solidFill>
              </a:rPr>
              <a:t> 812 (4.8ml)</a:t>
            </a:r>
          </a:p>
          <a:p>
            <a:pPr marL="812800" lvl="1" indent="-343535">
              <a:spcBef>
                <a:spcPts val="535"/>
              </a:spcBef>
              <a:buChar char="•"/>
              <a:tabLst>
                <a:tab pos="355600" algn="l"/>
                <a:tab pos="356235" algn="l"/>
              </a:tabLst>
            </a:pPr>
            <a:r>
              <a:rPr lang="en-US" dirty="0" smtClean="0">
                <a:solidFill>
                  <a:srgbClr val="00B050"/>
                </a:solidFill>
              </a:rPr>
              <a:t>DDSA (1.7ml)</a:t>
            </a:r>
          </a:p>
          <a:p>
            <a:pPr marL="812800" lvl="1" indent="-343535">
              <a:spcBef>
                <a:spcPts val="535"/>
              </a:spcBef>
              <a:buChar char="•"/>
              <a:tabLst>
                <a:tab pos="355600" algn="l"/>
                <a:tab pos="356235" algn="l"/>
              </a:tabLst>
            </a:pPr>
            <a:r>
              <a:rPr lang="en-US" dirty="0" smtClean="0">
                <a:solidFill>
                  <a:srgbClr val="00B050"/>
                </a:solidFill>
              </a:rPr>
              <a:t>MNA (3.5ml)</a:t>
            </a:r>
          </a:p>
          <a:p>
            <a:pPr marL="812800" lvl="1" indent="-343535">
              <a:spcBef>
                <a:spcPts val="535"/>
              </a:spcBef>
              <a:buChar char="•"/>
              <a:tabLst>
                <a:tab pos="355600" algn="l"/>
                <a:tab pos="356235" algn="l"/>
              </a:tabLst>
            </a:pPr>
            <a:r>
              <a:rPr lang="en-US" dirty="0" smtClean="0">
                <a:solidFill>
                  <a:srgbClr val="00B050"/>
                </a:solidFill>
              </a:rPr>
              <a:t>DMP-30 (0.2ml)</a:t>
            </a:r>
            <a:endParaRPr dirty="0">
              <a:solidFill>
                <a:srgbClr val="00B050"/>
              </a:solidFill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733800" y="3174492"/>
            <a:ext cx="4895088" cy="3358896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25296" y="3962400"/>
            <a:ext cx="2127504" cy="251917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dirty="0" smtClean="0"/>
              <a:t>Sectioning for </a:t>
            </a:r>
            <a:r>
              <a:rPr dirty="0" smtClean="0"/>
              <a:t>ТЕМ</a:t>
            </a: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83540" y="1216275"/>
            <a:ext cx="8058150" cy="963084"/>
          </a:xfrm>
          <a:prstGeom prst="rect">
            <a:avLst/>
          </a:prstGeom>
        </p:spPr>
        <p:txBody>
          <a:bodyPr vert="horz" wrap="square" lIns="0" tIns="6731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530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dirty="0" smtClean="0"/>
              <a:t>The tissue blocks are cut with a diamond knife on an </a:t>
            </a:r>
            <a:r>
              <a:rPr lang="en-US" dirty="0" err="1" smtClean="0"/>
              <a:t>ultramicrotome</a:t>
            </a:r>
            <a:r>
              <a:rPr lang="en-US" dirty="0" smtClean="0"/>
              <a:t>.</a:t>
            </a:r>
          </a:p>
          <a:p>
            <a:pPr marL="355600" indent="-342900">
              <a:lnSpc>
                <a:spcPct val="100000"/>
              </a:lnSpc>
              <a:spcBef>
                <a:spcPts val="530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dirty="0" smtClean="0"/>
              <a:t>Usually, the so-called "semi-thin" sections (0.5 - 1 </a:t>
            </a:r>
            <a:r>
              <a:rPr lang="en-US" dirty="0" err="1" smtClean="0"/>
              <a:t>μm</a:t>
            </a:r>
            <a:r>
              <a:rPr lang="en-US" dirty="0" smtClean="0"/>
              <a:t>) which are stained with toluidine blue for orientation on the light microscope.</a:t>
            </a:r>
            <a:endParaRPr dirty="0"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38200" y="2513076"/>
            <a:ext cx="7467600" cy="419252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685800"/>
            <a:ext cx="9144000" cy="55626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83540" y="6093967"/>
            <a:ext cx="8331200" cy="6776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20000"/>
              </a:lnSpc>
              <a:spcBef>
                <a:spcPts val="1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lang="en-US" dirty="0" smtClean="0"/>
              <a:t>Semi-thin section (for orientation on the light microscope), on the basis of which ultrathin sections are cut for TEM (toluidine blue, x 128; </a:t>
            </a:r>
            <a:r>
              <a:rPr lang="en-US" dirty="0" err="1" smtClean="0"/>
              <a:t>Tanasković</a:t>
            </a:r>
            <a:r>
              <a:rPr lang="en-US" dirty="0" smtClean="0"/>
              <a:t> I).</a:t>
            </a:r>
            <a:endParaRPr dirty="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5676" y="228600"/>
            <a:ext cx="8307324" cy="57912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59740" y="911097"/>
            <a:ext cx="8163559" cy="987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 algn="just">
              <a:lnSpc>
                <a:spcPct val="120000"/>
              </a:lnSpc>
              <a:spcBef>
                <a:spcPts val="100"/>
              </a:spcBef>
              <a:buChar char="•"/>
              <a:tabLst>
                <a:tab pos="355600" algn="l"/>
              </a:tabLst>
            </a:pPr>
            <a:r>
              <a:rPr lang="en-US" dirty="0" smtClean="0"/>
              <a:t>After orientation on the light microscope, ultra-thin sections are cut from a precisely defined part of the block, "caught" on meshes, and then colored - contrasted with heavy metal salts: 2% uranyl acetate and lead-citrate.</a:t>
            </a:r>
            <a:endParaRPr dirty="0"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52600" y="2285998"/>
            <a:ext cx="5858256" cy="4477512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59740" y="1063497"/>
            <a:ext cx="8061325" cy="963084"/>
          </a:xfrm>
          <a:prstGeom prst="rect">
            <a:avLst/>
          </a:prstGeom>
        </p:spPr>
        <p:txBody>
          <a:bodyPr vert="horz" wrap="square" lIns="0" tIns="6731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53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lang="en-US" dirty="0" smtClean="0"/>
              <a:t>Ultrathin sections are up to 100nm thick (most often 50-80nm).</a:t>
            </a:r>
          </a:p>
          <a:p>
            <a:pPr marL="355600" indent="-342900">
              <a:lnSpc>
                <a:spcPct val="100000"/>
              </a:lnSpc>
              <a:spcBef>
                <a:spcPts val="53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lang="en-US" dirty="0" smtClean="0"/>
              <a:t>The grids have a diameter of 3.05 mm, the thickness and size of the "eyes" from just a few to 100 </a:t>
            </a:r>
            <a:r>
              <a:rPr lang="en-US" dirty="0" err="1" smtClean="0"/>
              <a:t>μm</a:t>
            </a:r>
            <a:r>
              <a:rPr lang="en-US" dirty="0" smtClean="0"/>
              <a:t> (they can be made of copper, molybdenum, gold or platinum)</a:t>
            </a:r>
            <a:endParaRPr dirty="0"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52600" y="2285998"/>
            <a:ext cx="5858256" cy="4477512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38340" y="685800"/>
            <a:ext cx="8486775" cy="1304203"/>
          </a:xfrm>
          <a:prstGeom prst="rect">
            <a:avLst/>
          </a:prstGeom>
        </p:spPr>
        <p:txBody>
          <a:bodyPr vert="horz" wrap="square" lIns="0" tIns="6731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53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lang="en-US" dirty="0" smtClean="0"/>
              <a:t>Uranyl acetate and lead citrate scatter electrons well.</a:t>
            </a:r>
          </a:p>
          <a:p>
            <a:pPr marL="355600" indent="-342900">
              <a:lnSpc>
                <a:spcPct val="100000"/>
              </a:lnSpc>
              <a:spcBef>
                <a:spcPts val="53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lang="en-US" dirty="0" smtClean="0"/>
              <a:t>It is not necessary to release </a:t>
            </a:r>
            <a:r>
              <a:rPr lang="en-US" dirty="0" err="1" smtClean="0"/>
              <a:t>Epon</a:t>
            </a:r>
            <a:r>
              <a:rPr lang="en-US" dirty="0" smtClean="0"/>
              <a:t> from the preparation in order to contrast the sample.</a:t>
            </a:r>
          </a:p>
          <a:p>
            <a:pPr marL="355600" indent="-342900">
              <a:lnSpc>
                <a:spcPct val="100000"/>
              </a:lnSpc>
              <a:spcBef>
                <a:spcPts val="53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lang="en-US" dirty="0" smtClean="0"/>
              <a:t>The excess "color" is washed off and after drying it is observed on a TEM.</a:t>
            </a:r>
            <a:endParaRPr dirty="0"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52600" y="2285998"/>
            <a:ext cx="5858256" cy="4477512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07717" y="348741"/>
            <a:ext cx="452818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dirty="0" smtClean="0"/>
              <a:t>Observation on TEM</a:t>
            </a: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535940" y="1292475"/>
            <a:ext cx="7600950" cy="1240083"/>
          </a:xfrm>
          <a:prstGeom prst="rect">
            <a:avLst/>
          </a:prstGeom>
        </p:spPr>
        <p:txBody>
          <a:bodyPr vert="horz" wrap="square" lIns="0" tIns="67310" rIns="0" bIns="0" rtlCol="0">
            <a:spAutoFit/>
          </a:bodyPr>
          <a:lstStyle/>
          <a:p>
            <a:pPr marL="355600" indent="-343535">
              <a:lnSpc>
                <a:spcPct val="100000"/>
              </a:lnSpc>
              <a:spcBef>
                <a:spcPts val="53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lang="en-US" dirty="0" smtClean="0"/>
              <a:t>The prepared meshes are placed on the support and put in transmission electron microscope.</a:t>
            </a:r>
          </a:p>
          <a:p>
            <a:pPr marL="355600" indent="-343535">
              <a:lnSpc>
                <a:spcPct val="100000"/>
              </a:lnSpc>
              <a:spcBef>
                <a:spcPts val="53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lang="en-US" dirty="0" smtClean="0"/>
              <a:t>In TEM, the source of visualization is a directed beam of electrons (instead of photons, as is the case with a light microscope).</a:t>
            </a:r>
            <a:endParaRPr dirty="0"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67383" y="2819400"/>
            <a:ext cx="6809232" cy="3810000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2517394" y="6414617"/>
            <a:ext cx="406844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FFFF"/>
                </a:solidFill>
                <a:latin typeface="Arial MT"/>
                <a:cs typeface="Arial MT"/>
              </a:rPr>
              <a:t>https</a:t>
            </a:r>
            <a:r>
              <a:rPr sz="1000" spc="-5" dirty="0">
                <a:solidFill>
                  <a:srgbClr val="FFFFFF"/>
                </a:solidFill>
                <a:latin typeface="Arial MT"/>
                <a:cs typeface="Arial MT"/>
                <a:hlinkClick r:id="rId3"/>
              </a:rPr>
              <a:t>://w</a:t>
            </a:r>
            <a:r>
              <a:rPr sz="1000" spc="-5" dirty="0">
                <a:solidFill>
                  <a:srgbClr val="FFFFFF"/>
                </a:solidFill>
                <a:latin typeface="Arial MT"/>
                <a:cs typeface="Arial MT"/>
              </a:rPr>
              <a:t>ww</a:t>
            </a:r>
            <a:r>
              <a:rPr sz="1000" spc="-5" dirty="0">
                <a:solidFill>
                  <a:srgbClr val="FFFFFF"/>
                </a:solidFill>
                <a:latin typeface="Arial MT"/>
                <a:cs typeface="Arial MT"/>
                <a:hlinkClick r:id="rId3"/>
              </a:rPr>
              <a:t>.nottingha</a:t>
            </a:r>
            <a:r>
              <a:rPr sz="1000" spc="-5" dirty="0">
                <a:solidFill>
                  <a:srgbClr val="FFFFFF"/>
                </a:solidFill>
                <a:latin typeface="Arial MT"/>
                <a:cs typeface="Arial MT"/>
              </a:rPr>
              <a:t>m</a:t>
            </a:r>
            <a:r>
              <a:rPr sz="1000" spc="-5" dirty="0">
                <a:solidFill>
                  <a:srgbClr val="FFFFFF"/>
                </a:solidFill>
                <a:latin typeface="Arial MT"/>
                <a:cs typeface="Arial MT"/>
                <a:hlinkClick r:id="rId3"/>
              </a:rPr>
              <a:t>.ac.uk/nmrc-commercial/nmcs-facilities/tem.aspx</a:t>
            </a:r>
            <a:endParaRPr sz="100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19200" y="272922"/>
            <a:ext cx="7238999" cy="1120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08355" marR="5080" indent="-796290" algn="ctr">
              <a:spcBef>
                <a:spcPts val="100"/>
              </a:spcBef>
            </a:pPr>
            <a:r>
              <a:rPr lang="en-US" dirty="0"/>
              <a:t>Transmission electron microscopy</a:t>
            </a:r>
            <a:br>
              <a:rPr lang="en-US" dirty="0"/>
            </a:br>
            <a:r>
              <a:rPr dirty="0" smtClean="0"/>
              <a:t>(ТЕМ)</a:t>
            </a: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152400" y="2362200"/>
            <a:ext cx="4309110" cy="2625719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 marL="368300" indent="-342900">
              <a:lnSpc>
                <a:spcPct val="100000"/>
              </a:lnSpc>
              <a:spcBef>
                <a:spcPts val="535"/>
              </a:spcBef>
              <a:buChar char="•"/>
              <a:tabLst>
                <a:tab pos="367665" algn="l"/>
                <a:tab pos="368300" algn="l"/>
              </a:tabLst>
            </a:pPr>
            <a:r>
              <a:rPr lang="en-US" dirty="0" smtClean="0"/>
              <a:t>Preparation of tissue for observation on transmission electronic microscope differs from light microscopy.</a:t>
            </a:r>
          </a:p>
          <a:p>
            <a:pPr marL="368300" indent="-342900">
              <a:lnSpc>
                <a:spcPct val="100000"/>
              </a:lnSpc>
              <a:spcBef>
                <a:spcPts val="535"/>
              </a:spcBef>
              <a:buChar char="•"/>
              <a:tabLst>
                <a:tab pos="367665" algn="l"/>
                <a:tab pos="368300" algn="l"/>
              </a:tabLst>
            </a:pPr>
            <a:r>
              <a:rPr lang="en-US" dirty="0" smtClean="0"/>
              <a:t>These differences are reflected in the size of tissue samples, which are significantly smaller (1mm</a:t>
            </a:r>
            <a:r>
              <a:rPr lang="en-US" baseline="30000" dirty="0" smtClean="0"/>
              <a:t>3</a:t>
            </a:r>
            <a:r>
              <a:rPr lang="en-US" dirty="0" smtClean="0"/>
              <a:t>), special fixatives, methodology and duration of embedding, different cutting, mounting and coloring of tissue sections...</a:t>
            </a: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828342" y="1701880"/>
            <a:ext cx="4134593" cy="4136096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5514195" y="6019800"/>
            <a:ext cx="2762885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dirty="0" smtClean="0"/>
              <a:t>Author: prof. Dr. I. </a:t>
            </a:r>
            <a:r>
              <a:rPr lang="en-US" dirty="0" err="1" smtClean="0"/>
              <a:t>Tanaskovic</a:t>
            </a:r>
            <a:endParaRPr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535940" y="1292475"/>
            <a:ext cx="7966709" cy="1240083"/>
          </a:xfrm>
          <a:prstGeom prst="rect">
            <a:avLst/>
          </a:prstGeom>
        </p:spPr>
        <p:txBody>
          <a:bodyPr vert="horz" wrap="square" lIns="0" tIns="67310" rIns="0" bIns="0" rtlCol="0">
            <a:spAutoFit/>
          </a:bodyPr>
          <a:lstStyle/>
          <a:p>
            <a:pPr marL="355600" indent="-343535">
              <a:lnSpc>
                <a:spcPct val="100000"/>
              </a:lnSpc>
              <a:spcBef>
                <a:spcPts val="530"/>
              </a:spcBef>
              <a:buChar char="•"/>
              <a:tabLst>
                <a:tab pos="355600" algn="l"/>
                <a:tab pos="356235" algn="l"/>
              </a:tabLst>
            </a:pPr>
            <a:r>
              <a:rPr lang="en-US" dirty="0" smtClean="0"/>
              <a:t>The TEM has condenser and objective lenses.</a:t>
            </a:r>
          </a:p>
          <a:p>
            <a:pPr marL="355600" indent="-343535">
              <a:lnSpc>
                <a:spcPct val="100000"/>
              </a:lnSpc>
              <a:spcBef>
                <a:spcPts val="530"/>
              </a:spcBef>
              <a:buChar char="•"/>
              <a:tabLst>
                <a:tab pos="355600" algn="l"/>
                <a:tab pos="356235" algn="l"/>
              </a:tabLst>
            </a:pPr>
            <a:r>
              <a:rPr lang="en-US" dirty="0" smtClean="0"/>
              <a:t>Condenser lenses (electromagnetic coils) by means of the magnetic field focus the electron beam emitted from the electron gun (tungsten filament) in a high vacuum.</a:t>
            </a:r>
            <a:endParaRPr dirty="0"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67383" y="2819400"/>
            <a:ext cx="6809232" cy="3810000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2517394" y="6414617"/>
            <a:ext cx="406844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FFFF"/>
                </a:solidFill>
                <a:latin typeface="Arial MT"/>
                <a:cs typeface="Arial MT"/>
              </a:rPr>
              <a:t>https</a:t>
            </a:r>
            <a:r>
              <a:rPr sz="1000" spc="-5" dirty="0">
                <a:solidFill>
                  <a:srgbClr val="FFFFFF"/>
                </a:solidFill>
                <a:latin typeface="Arial MT"/>
                <a:cs typeface="Arial MT"/>
                <a:hlinkClick r:id="rId3"/>
              </a:rPr>
              <a:t>://w</a:t>
            </a:r>
            <a:r>
              <a:rPr sz="1000" spc="-5" dirty="0">
                <a:solidFill>
                  <a:srgbClr val="FFFFFF"/>
                </a:solidFill>
                <a:latin typeface="Arial MT"/>
                <a:cs typeface="Arial MT"/>
              </a:rPr>
              <a:t>ww</a:t>
            </a:r>
            <a:r>
              <a:rPr sz="1000" spc="-5" dirty="0">
                <a:solidFill>
                  <a:srgbClr val="FFFFFF"/>
                </a:solidFill>
                <a:latin typeface="Arial MT"/>
                <a:cs typeface="Arial MT"/>
                <a:hlinkClick r:id="rId3"/>
              </a:rPr>
              <a:t>.nottingha</a:t>
            </a:r>
            <a:r>
              <a:rPr sz="1000" spc="-5" dirty="0">
                <a:solidFill>
                  <a:srgbClr val="FFFFFF"/>
                </a:solidFill>
                <a:latin typeface="Arial MT"/>
                <a:cs typeface="Arial MT"/>
              </a:rPr>
              <a:t>m</a:t>
            </a:r>
            <a:r>
              <a:rPr sz="1000" spc="-5" dirty="0">
                <a:solidFill>
                  <a:srgbClr val="FFFFFF"/>
                </a:solidFill>
                <a:latin typeface="Arial MT"/>
                <a:cs typeface="Arial MT"/>
                <a:hlinkClick r:id="rId3"/>
              </a:rPr>
              <a:t>.ac.uk/nmrc-commercial/nmcs-facilities/tem.aspx</a:t>
            </a:r>
            <a:endParaRPr sz="1000">
              <a:latin typeface="Arial MT"/>
              <a:cs typeface="Arial MT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535940" y="1292475"/>
            <a:ext cx="7719059" cy="1240083"/>
          </a:xfrm>
          <a:prstGeom prst="rect">
            <a:avLst/>
          </a:prstGeom>
        </p:spPr>
        <p:txBody>
          <a:bodyPr vert="horz" wrap="square" lIns="0" tIns="67310" rIns="0" bIns="0" rtlCol="0">
            <a:spAutoFit/>
          </a:bodyPr>
          <a:lstStyle/>
          <a:p>
            <a:pPr marL="355600" indent="-343535">
              <a:lnSpc>
                <a:spcPct val="100000"/>
              </a:lnSpc>
              <a:spcBef>
                <a:spcPts val="53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lang="en-US" dirty="0" smtClean="0"/>
              <a:t>Objective lenses represent an image creation system that is eyepiece equivalent (exists instead of eyepiece)</a:t>
            </a:r>
          </a:p>
          <a:p>
            <a:pPr marL="355600" indent="-343535">
              <a:lnSpc>
                <a:spcPct val="100000"/>
              </a:lnSpc>
              <a:spcBef>
                <a:spcPts val="53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lang="en-US" dirty="0" smtClean="0"/>
              <a:t>These are projector lenses that form an image on a flat metal plate coated with fluorescent material or on a screen.</a:t>
            </a:r>
            <a:endParaRPr dirty="0"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67383" y="2819400"/>
            <a:ext cx="6809232" cy="3810000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2517394" y="6414617"/>
            <a:ext cx="406844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FFFF"/>
                </a:solidFill>
                <a:latin typeface="Arial MT"/>
                <a:cs typeface="Arial MT"/>
              </a:rPr>
              <a:t>https</a:t>
            </a:r>
            <a:r>
              <a:rPr sz="1000" spc="-5" dirty="0">
                <a:solidFill>
                  <a:srgbClr val="FFFFFF"/>
                </a:solidFill>
                <a:latin typeface="Arial MT"/>
                <a:cs typeface="Arial MT"/>
                <a:hlinkClick r:id="rId3"/>
              </a:rPr>
              <a:t>://w</a:t>
            </a:r>
            <a:r>
              <a:rPr sz="1000" spc="-5" dirty="0">
                <a:solidFill>
                  <a:srgbClr val="FFFFFF"/>
                </a:solidFill>
                <a:latin typeface="Arial MT"/>
                <a:cs typeface="Arial MT"/>
              </a:rPr>
              <a:t>ww</a:t>
            </a:r>
            <a:r>
              <a:rPr sz="1000" spc="-5" dirty="0">
                <a:solidFill>
                  <a:srgbClr val="FFFFFF"/>
                </a:solidFill>
                <a:latin typeface="Arial MT"/>
                <a:cs typeface="Arial MT"/>
                <a:hlinkClick r:id="rId3"/>
              </a:rPr>
              <a:t>.nottingha</a:t>
            </a:r>
            <a:r>
              <a:rPr sz="1000" spc="-5" dirty="0">
                <a:solidFill>
                  <a:srgbClr val="FFFFFF"/>
                </a:solidFill>
                <a:latin typeface="Arial MT"/>
                <a:cs typeface="Arial MT"/>
              </a:rPr>
              <a:t>m</a:t>
            </a:r>
            <a:r>
              <a:rPr sz="1000" spc="-5" dirty="0">
                <a:solidFill>
                  <a:srgbClr val="FFFFFF"/>
                </a:solidFill>
                <a:latin typeface="Arial MT"/>
                <a:cs typeface="Arial MT"/>
                <a:hlinkClick r:id="rId3"/>
              </a:rPr>
              <a:t>.ac.uk/nmrc-commercial/nmcs-facilities/tem.aspx</a:t>
            </a:r>
            <a:endParaRPr sz="1000">
              <a:latin typeface="Arial MT"/>
              <a:cs typeface="Arial MT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927091" y="990598"/>
            <a:ext cx="4064508" cy="5780282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228600" y="1600200"/>
            <a:ext cx="4965700" cy="40266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934085" indent="-342900">
              <a:lnSpc>
                <a:spcPct val="120000"/>
              </a:lnSpc>
              <a:spcBef>
                <a:spcPts val="9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lang="en-US" dirty="0" smtClean="0"/>
              <a:t>Condenser lenses (electromagnetic coils) use a magnetic field to focus a beam of electrons emitted from an electron gun (tungsten filament) in a high vacuum.</a:t>
            </a:r>
          </a:p>
          <a:p>
            <a:pPr marL="355600" marR="934085" indent="-342900">
              <a:lnSpc>
                <a:spcPct val="120000"/>
              </a:lnSpc>
              <a:spcBef>
                <a:spcPts val="9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lang="en-US" dirty="0" smtClean="0"/>
              <a:t>Objective lenses are an image-forming system that is equivalent to an eyepiece (it exists instead of an eyepiece).</a:t>
            </a:r>
          </a:p>
          <a:p>
            <a:pPr marL="355600" marR="934085" indent="-342900">
              <a:lnSpc>
                <a:spcPct val="120000"/>
              </a:lnSpc>
              <a:spcBef>
                <a:spcPts val="95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lang="en-US" dirty="0" smtClean="0"/>
              <a:t>These are projector lenses that form an image on a flat metal plate coated with a fluorescent material or screen.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83540" y="1672399"/>
            <a:ext cx="4057015" cy="43724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351790" indent="-342900">
              <a:lnSpc>
                <a:spcPct val="120100"/>
              </a:lnSpc>
              <a:spcBef>
                <a:spcPts val="1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lang="en-US" dirty="0" smtClean="0"/>
              <a:t>A directed beam of electrons passes through the sample and changes the density due to the structure of the sample.</a:t>
            </a:r>
          </a:p>
          <a:p>
            <a:pPr marL="355600" marR="351790" indent="-342900">
              <a:lnSpc>
                <a:spcPct val="120100"/>
              </a:lnSpc>
              <a:spcBef>
                <a:spcPts val="1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lang="en-US" dirty="0" smtClean="0"/>
              <a:t>When they hit the image capturing device, the glow is stronger </a:t>
            </a:r>
            <a:r>
              <a:rPr lang="en-US" dirty="0" smtClean="0"/>
              <a:t>where there are many electrons </a:t>
            </a:r>
            <a:r>
              <a:rPr lang="en-US" dirty="0" smtClean="0"/>
              <a:t>and that place is bright or vice versa.</a:t>
            </a:r>
          </a:p>
          <a:p>
            <a:pPr marL="355600" marR="351790" indent="-342900">
              <a:lnSpc>
                <a:spcPct val="120100"/>
              </a:lnSpc>
              <a:spcBef>
                <a:spcPts val="1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lang="en-US" dirty="0" smtClean="0"/>
              <a:t>In this way, the image created on the screen is a true reflection of the object being observed because it reflects differences in density different parts of the sample.</a:t>
            </a:r>
            <a:endParaRPr dirty="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927091" y="990598"/>
            <a:ext cx="4064508" cy="5780282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2669794" y="6584695"/>
            <a:ext cx="26035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latin typeface="Arial MT"/>
                <a:cs typeface="Arial MT"/>
              </a:rPr>
              <a:t>https://vaccoat.com/blog/electron-microscope/</a:t>
            </a:r>
            <a:endParaRPr sz="1000">
              <a:latin typeface="Arial MT"/>
              <a:cs typeface="Arial MT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7200" y="990600"/>
            <a:ext cx="3962400" cy="509168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876800" y="990600"/>
            <a:ext cx="3886200" cy="5083816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231140" y="6202171"/>
            <a:ext cx="4214495" cy="56618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lang="en-US" dirty="0" smtClean="0"/>
              <a:t>Capillary in the adventitia of the aorta (TEM, x 8250) prof. Dr. Irena </a:t>
            </a:r>
            <a:r>
              <a:rPr lang="en-US" dirty="0" err="1" smtClean="0"/>
              <a:t>Tanasković</a:t>
            </a:r>
            <a:endParaRPr dirty="0"/>
          </a:p>
        </p:txBody>
      </p:sp>
      <p:sp>
        <p:nvSpPr>
          <p:cNvPr id="6" name="object 6"/>
          <p:cNvSpPr txBox="1"/>
          <p:nvPr/>
        </p:nvSpPr>
        <p:spPr>
          <a:xfrm>
            <a:off x="4774819" y="6125971"/>
            <a:ext cx="4283075" cy="56618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lang="en-US" dirty="0" smtClean="0"/>
              <a:t>Smooth muscle cell of synthetic phenotype (TEM, x 17500) prof. Dr. Irena </a:t>
            </a:r>
            <a:r>
              <a:rPr lang="en-US" dirty="0" err="1" smtClean="0"/>
              <a:t>Tanasković</a:t>
            </a:r>
            <a:endParaRPr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62000" y="6202171"/>
            <a:ext cx="3184931" cy="56618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44780" marR="5080" indent="-132715">
              <a:lnSpc>
                <a:spcPct val="100000"/>
              </a:lnSpc>
              <a:spcBef>
                <a:spcPts val="95"/>
              </a:spcBef>
            </a:pPr>
            <a:r>
              <a:rPr lang="en-US" dirty="0" smtClean="0"/>
              <a:t>Foam cell (TEM, x 16750) prof. Dr. Irena </a:t>
            </a:r>
            <a:r>
              <a:rPr lang="en-US" dirty="0" err="1" smtClean="0"/>
              <a:t>Tanasković</a:t>
            </a:r>
            <a:endParaRPr dirty="0"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876800" y="990600"/>
            <a:ext cx="3810000" cy="5029200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5468492" y="6202171"/>
            <a:ext cx="2673350" cy="56618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158115">
              <a:lnSpc>
                <a:spcPct val="100000"/>
              </a:lnSpc>
              <a:spcBef>
                <a:spcPts val="95"/>
              </a:spcBef>
            </a:pPr>
            <a:r>
              <a:rPr lang="en-US" dirty="0" smtClean="0"/>
              <a:t>Apoptosis (TEM, x 17500) prof. Dr. Irena </a:t>
            </a:r>
            <a:r>
              <a:rPr lang="en-US" dirty="0" err="1" smtClean="0"/>
              <a:t>Tanasković</a:t>
            </a:r>
            <a:endParaRPr dirty="0"/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62000" y="1034796"/>
            <a:ext cx="3762755" cy="5050535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81101" y="6202171"/>
            <a:ext cx="4266565" cy="56618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0800" marR="5080" indent="-38100">
              <a:lnSpc>
                <a:spcPct val="100000"/>
              </a:lnSpc>
              <a:spcBef>
                <a:spcPts val="95"/>
              </a:spcBef>
            </a:pPr>
            <a:r>
              <a:rPr lang="en-US" dirty="0" smtClean="0"/>
              <a:t>Collagen fibers (TEM, x 17500) prof. Dr. Irena </a:t>
            </a:r>
            <a:r>
              <a:rPr lang="en-US" dirty="0" err="1" smtClean="0"/>
              <a:t>Tanasković</a:t>
            </a:r>
            <a:endParaRPr dirty="0"/>
          </a:p>
        </p:txBody>
      </p:sp>
      <p:sp>
        <p:nvSpPr>
          <p:cNvPr id="4" name="object 4"/>
          <p:cNvSpPr txBox="1"/>
          <p:nvPr/>
        </p:nvSpPr>
        <p:spPr>
          <a:xfrm>
            <a:off x="5468492" y="6202171"/>
            <a:ext cx="2673350" cy="56618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263525">
              <a:lnSpc>
                <a:spcPct val="100000"/>
              </a:lnSpc>
              <a:spcBef>
                <a:spcPts val="95"/>
              </a:spcBef>
            </a:pPr>
            <a:r>
              <a:rPr lang="en-US" dirty="0" smtClean="0"/>
              <a:t>Necrosis (TEM, x 17500) prof. Dr. Irena </a:t>
            </a:r>
            <a:r>
              <a:rPr lang="en-US" dirty="0" err="1" smtClean="0"/>
              <a:t>Tanasković</a:t>
            </a:r>
            <a:endParaRPr dirty="0"/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3400" y="914400"/>
            <a:ext cx="3974591" cy="5212079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802123" y="944880"/>
            <a:ext cx="3656076" cy="5181600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200" y="0"/>
            <a:ext cx="9862168" cy="6858000"/>
          </a:xfrm>
          <a:prstGeom prst="rect">
            <a:avLst/>
          </a:prstGeom>
        </p:spPr>
      </p:pic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05000" y="2667000"/>
            <a:ext cx="5786120" cy="136704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22300" marR="5080" indent="-609600" algn="ctr">
              <a:spcBef>
                <a:spcPts val="100"/>
              </a:spcBef>
            </a:pPr>
            <a:r>
              <a:rPr lang="en-US" sz="4400" b="1" dirty="0" smtClean="0">
                <a:solidFill>
                  <a:schemeClr val="bg1"/>
                </a:solidFill>
              </a:rPr>
              <a:t>Scanning electron microscopy </a:t>
            </a:r>
            <a:r>
              <a:rPr sz="4400" b="1" dirty="0" smtClean="0">
                <a:solidFill>
                  <a:schemeClr val="bg1"/>
                </a:solidFill>
                <a:latin typeface="Arial"/>
                <a:cs typeface="Arial"/>
              </a:rPr>
              <a:t>(</a:t>
            </a:r>
            <a:r>
              <a:rPr lang="en-US" sz="4400" b="1" dirty="0">
                <a:solidFill>
                  <a:schemeClr val="bg1"/>
                </a:solidFill>
                <a:latin typeface="Arial"/>
                <a:cs typeface="Arial"/>
              </a:rPr>
              <a:t>S</a:t>
            </a:r>
            <a:r>
              <a:rPr sz="4400" b="1" dirty="0" smtClean="0">
                <a:solidFill>
                  <a:schemeClr val="bg1"/>
                </a:solidFill>
                <a:latin typeface="Arial"/>
                <a:cs typeface="Arial"/>
              </a:rPr>
              <a:t>ЕМ</a:t>
            </a:r>
            <a:r>
              <a:rPr sz="4400" b="1" dirty="0">
                <a:solidFill>
                  <a:schemeClr val="bg1"/>
                </a:solidFill>
                <a:latin typeface="Arial"/>
                <a:cs typeface="Arial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717929" y="272541"/>
            <a:ext cx="570801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dirty="0"/>
              <a:t>Tissue processing for S</a:t>
            </a:r>
            <a:r>
              <a:rPr dirty="0"/>
              <a:t>ЕМ</a:t>
            </a: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210625" y="1911184"/>
            <a:ext cx="4260215" cy="370832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0" marR="43815" indent="-342900">
              <a:lnSpc>
                <a:spcPct val="120000"/>
              </a:lnSpc>
              <a:spcBef>
                <a:spcPts val="105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dirty="0" smtClean="0"/>
              <a:t>The samples are prepared by immersing  in an ultrasonic bath containing distilled water for 20 minutes.</a:t>
            </a:r>
          </a:p>
          <a:p>
            <a:pPr marL="355600" marR="43815" indent="-342900">
              <a:lnSpc>
                <a:spcPct val="120000"/>
              </a:lnSpc>
              <a:spcBef>
                <a:spcPts val="105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dirty="0" smtClean="0"/>
              <a:t>After that, the samples are dried at a temperature of 37ºC for 24 hours.</a:t>
            </a:r>
          </a:p>
          <a:p>
            <a:pPr marL="355600" marR="43815" indent="-342900">
              <a:lnSpc>
                <a:spcPct val="120000"/>
              </a:lnSpc>
              <a:spcBef>
                <a:spcPts val="105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dirty="0" smtClean="0"/>
              <a:t>This is followed by dehydration in increasing concentrations of ethanol for 20 minutes each, which ends immersion in 100% ethanol for 1 h.</a:t>
            </a:r>
          </a:p>
          <a:p>
            <a:pPr marL="355600" marR="43815" indent="-342900">
              <a:lnSpc>
                <a:spcPct val="120000"/>
              </a:lnSpc>
              <a:spcBef>
                <a:spcPts val="105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dirty="0" smtClean="0"/>
              <a:t>Samples are placed on aluminum supports using a special adhesive tape.</a:t>
            </a:r>
            <a:endParaRPr dirty="0"/>
          </a:p>
        </p:txBody>
      </p:sp>
      <p:grpSp>
        <p:nvGrpSpPr>
          <p:cNvPr id="4" name="object 4"/>
          <p:cNvGrpSpPr/>
          <p:nvPr/>
        </p:nvGrpSpPr>
        <p:grpSpPr>
          <a:xfrm>
            <a:off x="4596350" y="1752600"/>
            <a:ext cx="4502150" cy="4531360"/>
            <a:chOff x="4642128" y="1065188"/>
            <a:chExt cx="4502150" cy="453136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642128" y="1065188"/>
              <a:ext cx="4501871" cy="4530924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800600" y="1223772"/>
              <a:ext cx="4067555" cy="403402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120904" y="1447800"/>
            <a:ext cx="4386580" cy="4543552"/>
          </a:xfrm>
          <a:prstGeom prst="rect">
            <a:avLst/>
          </a:prstGeom>
        </p:spPr>
        <p:txBody>
          <a:bodyPr vert="horz" wrap="square" lIns="0" tIns="6731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530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dirty="0" smtClean="0"/>
              <a:t>Preparation of samples is carried out in under vacuum conditions.</a:t>
            </a:r>
          </a:p>
          <a:p>
            <a:pPr marL="355600" indent="-342900">
              <a:lnSpc>
                <a:spcPct val="100000"/>
              </a:lnSpc>
              <a:spcBef>
                <a:spcPts val="530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dirty="0" smtClean="0"/>
              <a:t>The samples are brought to a special apparatus</a:t>
            </a:r>
          </a:p>
          <a:p>
            <a:pPr marL="355600" indent="-342900">
              <a:lnSpc>
                <a:spcPct val="100000"/>
              </a:lnSpc>
              <a:spcBef>
                <a:spcPts val="530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dirty="0" smtClean="0"/>
              <a:t>They "steam" with 20 nm thick gold for 100 s at a current of 33 mA.</a:t>
            </a:r>
          </a:p>
          <a:p>
            <a:pPr marL="355600" indent="-342900">
              <a:lnSpc>
                <a:spcPct val="100000"/>
              </a:lnSpc>
              <a:spcBef>
                <a:spcPts val="530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dirty="0" smtClean="0"/>
              <a:t>A thin film of heavy metal (platinum, gold), is steamed at an oblique angle so that in some places more and in others less remains ("shading").</a:t>
            </a:r>
          </a:p>
          <a:p>
            <a:pPr marL="355600" indent="-342900">
              <a:lnSpc>
                <a:spcPct val="100000"/>
              </a:lnSpc>
              <a:spcBef>
                <a:spcPts val="530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dirty="0" smtClean="0"/>
              <a:t>A replica of the sample is placed on the surface of a strong solvent as would dissolve the sample.</a:t>
            </a:r>
          </a:p>
          <a:p>
            <a:pPr marL="355600" indent="-342900">
              <a:lnSpc>
                <a:spcPct val="100000"/>
              </a:lnSpc>
              <a:spcBef>
                <a:spcPts val="530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dirty="0" smtClean="0"/>
              <a:t>The replica is then rinsed and placed to the copper grid for testing.</a:t>
            </a:r>
            <a:endParaRPr dirty="0"/>
          </a:p>
        </p:txBody>
      </p:sp>
      <p:grpSp>
        <p:nvGrpSpPr>
          <p:cNvPr id="6" name="object 6"/>
          <p:cNvGrpSpPr/>
          <p:nvPr/>
        </p:nvGrpSpPr>
        <p:grpSpPr>
          <a:xfrm>
            <a:off x="4605020" y="1447800"/>
            <a:ext cx="4538980" cy="4624070"/>
            <a:chOff x="4605528" y="947927"/>
            <a:chExt cx="4538980" cy="4624070"/>
          </a:xfrm>
        </p:grpSpPr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605528" y="947927"/>
              <a:ext cx="4538472" cy="4623816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800600" y="1142999"/>
              <a:ext cx="4038600" cy="4053840"/>
            </a:xfrm>
            <a:prstGeom prst="rect">
              <a:avLst/>
            </a:prstGeom>
          </p:spPr>
        </p:pic>
      </p:grp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62708" y="547242"/>
            <a:ext cx="541782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dirty="0" smtClean="0"/>
              <a:t>Sampling for </a:t>
            </a:r>
            <a:r>
              <a:rPr dirty="0" smtClean="0"/>
              <a:t>ТЕМ</a:t>
            </a: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231140" y="1540001"/>
            <a:ext cx="4408805" cy="19978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20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dirty="0" smtClean="0"/>
              <a:t>Taking samples for TEM (by biopsy or necropsy) should be done quickly, avoiding mechanical tissue damage.</a:t>
            </a:r>
          </a:p>
          <a:p>
            <a:pPr marL="355600" marR="5080" indent="-342900">
              <a:lnSpc>
                <a:spcPct val="120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dirty="0" smtClean="0"/>
              <a:t>A sample of approximately 1x1mm size is taken, which is important for the successful fixation and dehydration of the tissue.</a:t>
            </a:r>
            <a:endParaRPr dirty="0"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8600" y="4800600"/>
            <a:ext cx="2538984" cy="175260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895600" y="4800600"/>
            <a:ext cx="2538983" cy="1795272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638800" y="1600200"/>
            <a:ext cx="3296411" cy="4985004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26" y="0"/>
            <a:ext cx="915669" cy="458470"/>
            <a:chOff x="-126" y="0"/>
            <a:chExt cx="915669" cy="458470"/>
          </a:xfrm>
        </p:grpSpPr>
        <p:sp>
          <p:nvSpPr>
            <p:cNvPr id="3" name="object 3"/>
            <p:cNvSpPr/>
            <p:nvPr/>
          </p:nvSpPr>
          <p:spPr>
            <a:xfrm>
              <a:off x="762" y="762"/>
              <a:ext cx="914400" cy="0"/>
            </a:xfrm>
            <a:custGeom>
              <a:avLst/>
              <a:gdLst/>
              <a:ahLst/>
              <a:cxnLst/>
              <a:rect l="l" t="t" r="r" b="b"/>
              <a:pathLst>
                <a:path w="914400">
                  <a:moveTo>
                    <a:pt x="0" y="0"/>
                  </a:moveTo>
                  <a:lnTo>
                    <a:pt x="914400" y="0"/>
                  </a:lnTo>
                </a:path>
              </a:pathLst>
            </a:custGeom>
            <a:ln w="3175">
              <a:solidFill>
                <a:srgbClr val="FA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762" y="762"/>
              <a:ext cx="0" cy="457200"/>
            </a:xfrm>
            <a:custGeom>
              <a:avLst/>
              <a:gdLst/>
              <a:ahLst/>
              <a:cxnLst/>
              <a:rect l="l" t="t" r="r" b="b"/>
              <a:pathLst>
                <a:path h="457200">
                  <a:moveTo>
                    <a:pt x="0" y="0"/>
                  </a:moveTo>
                  <a:lnTo>
                    <a:pt x="1" y="457200"/>
                  </a:lnTo>
                </a:path>
                <a:path h="457200">
                  <a:moveTo>
                    <a:pt x="0" y="0"/>
                  </a:moveTo>
                  <a:lnTo>
                    <a:pt x="1" y="457200"/>
                  </a:lnTo>
                </a:path>
              </a:pathLst>
            </a:custGeom>
            <a:ln w="3175">
              <a:solidFill>
                <a:srgbClr val="FC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76200" y="5638800"/>
            <a:ext cx="8686800" cy="1234952"/>
          </a:xfrm>
          <a:prstGeom prst="rect">
            <a:avLst/>
          </a:prstGeom>
        </p:spPr>
        <p:txBody>
          <a:bodyPr vert="horz" wrap="square" lIns="0" tIns="62229" rIns="0" bIns="0" rtlCol="0">
            <a:spAutoFit/>
          </a:bodyPr>
          <a:lstStyle/>
          <a:p>
            <a:pPr marL="1311275" indent="-774700" algn="ctr">
              <a:lnSpc>
                <a:spcPct val="100000"/>
              </a:lnSpc>
              <a:spcBef>
                <a:spcPts val="489"/>
              </a:spcBef>
            </a:pPr>
            <a:r>
              <a:rPr lang="en-US" dirty="0" smtClean="0"/>
              <a:t>Scanning electron microscope (JEOL-JSM-661 OLV, Tokyo, Japan)</a:t>
            </a:r>
          </a:p>
          <a:p>
            <a:pPr marL="1311275" indent="-774700" algn="ctr">
              <a:lnSpc>
                <a:spcPct val="100000"/>
              </a:lnSpc>
              <a:spcBef>
                <a:spcPts val="489"/>
              </a:spcBef>
            </a:pPr>
            <a:r>
              <a:rPr lang="en-US" dirty="0" smtClean="0"/>
              <a:t>Faculty of Mining and Geology of the University of Belgrade (photo from the PhD dissertation of Dr. Diana </a:t>
            </a:r>
            <a:r>
              <a:rPr lang="en-US" dirty="0" err="1" smtClean="0"/>
              <a:t>Nogo</a:t>
            </a:r>
            <a:r>
              <a:rPr lang="en-US" dirty="0" smtClean="0"/>
              <a:t> - </a:t>
            </a:r>
            <a:r>
              <a:rPr lang="en-US" dirty="0" err="1" smtClean="0"/>
              <a:t>Živanović</a:t>
            </a:r>
            <a:r>
              <a:rPr lang="en-US" dirty="0" smtClean="0"/>
              <a:t>, mentorship: prof. Dr. Irena </a:t>
            </a:r>
            <a:r>
              <a:rPr lang="en-US" dirty="0" err="1" smtClean="0"/>
              <a:t>Tanasković</a:t>
            </a:r>
            <a:r>
              <a:rPr lang="en-US" dirty="0" smtClean="0"/>
              <a:t>)</a:t>
            </a:r>
            <a:endParaRPr dirty="0"/>
          </a:p>
        </p:txBody>
      </p:sp>
      <p:grpSp>
        <p:nvGrpSpPr>
          <p:cNvPr id="6" name="object 6"/>
          <p:cNvGrpSpPr/>
          <p:nvPr/>
        </p:nvGrpSpPr>
        <p:grpSpPr>
          <a:xfrm>
            <a:off x="2029967" y="185953"/>
            <a:ext cx="5431790" cy="5568950"/>
            <a:chOff x="2029967" y="185953"/>
            <a:chExt cx="5431790" cy="5568950"/>
          </a:xfrm>
        </p:grpSpPr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029967" y="185953"/>
              <a:ext cx="5431535" cy="5568696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225039" y="381000"/>
              <a:ext cx="4861560" cy="499872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xfrm>
            <a:off x="154939" y="1337944"/>
            <a:ext cx="4798061" cy="5369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786765" indent="-342900">
              <a:lnSpc>
                <a:spcPct val="120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  <a:tab pos="972819" algn="l"/>
                <a:tab pos="1735455" algn="l"/>
                <a:tab pos="2230755" algn="l"/>
                <a:tab pos="2395220" algn="l"/>
              </a:tabLst>
            </a:pPr>
            <a:r>
              <a:rPr lang="en-US" dirty="0"/>
              <a:t>These microscopes allow examination of surface structures, because they </a:t>
            </a:r>
            <a:r>
              <a:rPr lang="en-US" dirty="0" smtClean="0"/>
              <a:t>create </a:t>
            </a:r>
            <a:r>
              <a:rPr lang="en-US" dirty="0" smtClean="0">
                <a:solidFill>
                  <a:srgbClr val="FF0000"/>
                </a:solidFill>
              </a:rPr>
              <a:t>three-dimensional </a:t>
            </a:r>
            <a:r>
              <a:rPr lang="en-US" dirty="0">
                <a:solidFill>
                  <a:srgbClr val="FF0000"/>
                </a:solidFill>
              </a:rPr>
              <a:t>image </a:t>
            </a:r>
            <a:r>
              <a:rPr lang="en-US" dirty="0"/>
              <a:t>of the object.</a:t>
            </a:r>
          </a:p>
          <a:p>
            <a:pPr marL="355600" marR="786765" indent="-342900">
              <a:lnSpc>
                <a:spcPct val="120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  <a:tab pos="972819" algn="l"/>
                <a:tab pos="1735455" algn="l"/>
                <a:tab pos="2230755" algn="l"/>
                <a:tab pos="2395220" algn="l"/>
              </a:tabLst>
            </a:pPr>
            <a:r>
              <a:rPr lang="en-US" dirty="0"/>
              <a:t>At the top of the device is a source of electrons, a thin tungsten filament.</a:t>
            </a:r>
          </a:p>
          <a:p>
            <a:pPr marL="355600" marR="786765" indent="-342900">
              <a:lnSpc>
                <a:spcPct val="120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  <a:tab pos="972819" algn="l"/>
                <a:tab pos="1735455" algn="l"/>
                <a:tab pos="2230755" algn="l"/>
                <a:tab pos="2395220" algn="l"/>
              </a:tabLst>
            </a:pPr>
            <a:r>
              <a:rPr lang="en-US" dirty="0"/>
              <a:t>The electron beam is not static, but moves across the sample (scans it).</a:t>
            </a:r>
          </a:p>
          <a:p>
            <a:pPr marL="355600" marR="786765" indent="-342900">
              <a:lnSpc>
                <a:spcPct val="120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  <a:tab pos="972819" algn="l"/>
                <a:tab pos="1735455" algn="l"/>
                <a:tab pos="2230755" algn="l"/>
                <a:tab pos="2395220" algn="l"/>
              </a:tabLst>
            </a:pPr>
            <a:r>
              <a:rPr lang="en-US" dirty="0"/>
              <a:t>When the electrons hit the sample, </a:t>
            </a:r>
            <a:r>
              <a:rPr lang="en-US" dirty="0" smtClean="0"/>
              <a:t>with secondary </a:t>
            </a:r>
            <a:r>
              <a:rPr lang="en-US" dirty="0"/>
              <a:t>electrons are released from a given place, which scatter from that place in a direction that depends on the angle of the incident beam and the topography of the sample surface</a:t>
            </a:r>
            <a:endParaRPr dirty="0"/>
          </a:p>
        </p:txBody>
      </p:sp>
      <p:sp>
        <p:nvSpPr>
          <p:cNvPr id="4" name="object 4"/>
          <p:cNvSpPr txBox="1"/>
          <p:nvPr/>
        </p:nvSpPr>
        <p:spPr>
          <a:xfrm>
            <a:off x="497840" y="4630928"/>
            <a:ext cx="3939540" cy="32303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0000"/>
              </a:lnSpc>
              <a:spcBef>
                <a:spcPts val="100"/>
              </a:spcBef>
              <a:tabLst>
                <a:tab pos="770255" algn="l"/>
                <a:tab pos="1588770" algn="l"/>
                <a:tab pos="2020570" algn="l"/>
              </a:tabLst>
            </a:pPr>
            <a:r>
              <a:rPr dirty="0" smtClean="0"/>
              <a:t>.</a:t>
            </a:r>
            <a:endParaRPr dirty="0"/>
          </a:p>
        </p:txBody>
      </p:sp>
      <p:grpSp>
        <p:nvGrpSpPr>
          <p:cNvPr id="6" name="object 6"/>
          <p:cNvGrpSpPr/>
          <p:nvPr/>
        </p:nvGrpSpPr>
        <p:grpSpPr>
          <a:xfrm>
            <a:off x="4724400" y="1600200"/>
            <a:ext cx="4380230" cy="4532630"/>
            <a:chOff x="4757928" y="1024127"/>
            <a:chExt cx="4380230" cy="4532630"/>
          </a:xfrm>
        </p:grpSpPr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757928" y="1024127"/>
              <a:ext cx="4379976" cy="4532376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953000" y="1219199"/>
              <a:ext cx="3810000" cy="3962400"/>
            </a:xfrm>
            <a:prstGeom prst="rect">
              <a:avLst/>
            </a:prstGeom>
          </p:spPr>
        </p:pic>
      </p:grp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99"/>
            <a:ext cx="9144000" cy="7498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60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93521" y="272541"/>
            <a:ext cx="776224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Скенирајући електронски микроскоп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3400" y="1143000"/>
            <a:ext cx="8089392" cy="5573268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6023228" y="1554225"/>
            <a:ext cx="2116455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spc="-5" dirty="0">
                <a:latin typeface="Arial"/>
                <a:cs typeface="Arial"/>
              </a:rPr>
              <a:t>Photomicrography:</a:t>
            </a:r>
            <a:r>
              <a:rPr sz="1000" b="1" dirty="0">
                <a:latin typeface="Arial"/>
                <a:cs typeface="Arial"/>
              </a:rPr>
              <a:t> </a:t>
            </a:r>
            <a:r>
              <a:rPr sz="1000" b="1" spc="-5" dirty="0">
                <a:latin typeface="Arial"/>
                <a:cs typeface="Arial"/>
              </a:rPr>
              <a:t>Blue</a:t>
            </a:r>
            <a:r>
              <a:rPr sz="1000" b="1" spc="-20" dirty="0">
                <a:latin typeface="Arial"/>
                <a:cs typeface="Arial"/>
              </a:rPr>
              <a:t> </a:t>
            </a:r>
            <a:r>
              <a:rPr sz="1000" b="1" spc="-5" dirty="0">
                <a:latin typeface="Arial"/>
                <a:cs typeface="Arial"/>
              </a:rPr>
              <a:t>Histology</a:t>
            </a:r>
            <a:endParaRPr sz="1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000" b="1" spc="-5" dirty="0">
                <a:latin typeface="Arial"/>
                <a:cs typeface="Arial"/>
                <a:hlinkClick r:id="rId3"/>
              </a:rPr>
              <a:t>http://www.lab.anhb.uwa.edu.au/</a:t>
            </a:r>
            <a:endParaRPr sz="10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75485" y="547242"/>
            <a:ext cx="519239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dirty="0" smtClean="0"/>
              <a:t>Tissue processing</a:t>
            </a: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535940" y="1795652"/>
            <a:ext cx="8070850" cy="237808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3535">
              <a:lnSpc>
                <a:spcPct val="120000"/>
              </a:lnSpc>
              <a:spcBef>
                <a:spcPts val="100"/>
              </a:spcBef>
              <a:buChar char="•"/>
              <a:tabLst>
                <a:tab pos="355600" algn="l"/>
                <a:tab pos="356235" algn="l"/>
              </a:tabLst>
            </a:pPr>
            <a:r>
              <a:rPr lang="en-US" dirty="0" smtClean="0"/>
              <a:t>The standard tissue fixation protocol for electron microscopy involves </a:t>
            </a:r>
            <a:r>
              <a:rPr lang="en-US" dirty="0" err="1" smtClean="0"/>
              <a:t>prefixation</a:t>
            </a:r>
            <a:r>
              <a:rPr lang="en-US" dirty="0" smtClean="0"/>
              <a:t> in glutaraldehyde to stabilize proteins, followed by </a:t>
            </a:r>
            <a:r>
              <a:rPr lang="en-US" dirty="0" err="1" smtClean="0"/>
              <a:t>postfixation</a:t>
            </a:r>
            <a:r>
              <a:rPr lang="en-US" dirty="0" smtClean="0"/>
              <a:t> in osmium tetroxide to preserve lipids.</a:t>
            </a:r>
          </a:p>
          <a:p>
            <a:pPr marL="355600" marR="5080" indent="-343535">
              <a:lnSpc>
                <a:spcPct val="120000"/>
              </a:lnSpc>
              <a:spcBef>
                <a:spcPts val="100"/>
              </a:spcBef>
              <a:buChar char="•"/>
              <a:tabLst>
                <a:tab pos="355600" algn="l"/>
                <a:tab pos="356235" algn="l"/>
              </a:tabLst>
            </a:pPr>
            <a:endParaRPr lang="en-US" dirty="0" smtClean="0"/>
          </a:p>
          <a:p>
            <a:pPr marL="355600" marR="5080" indent="-343535">
              <a:lnSpc>
                <a:spcPct val="120000"/>
              </a:lnSpc>
              <a:spcBef>
                <a:spcPts val="100"/>
              </a:spcBef>
              <a:buChar char="•"/>
              <a:tabLst>
                <a:tab pos="355600" algn="l"/>
                <a:tab pos="356235" algn="l"/>
              </a:tabLst>
            </a:pPr>
            <a:r>
              <a:rPr lang="en-US" dirty="0" smtClean="0"/>
              <a:t>Tissue processing for TEM takes three days and consists of the following procedures.</a:t>
            </a:r>
          </a:p>
          <a:p>
            <a:pPr marL="355600" marR="5080" indent="-343535">
              <a:lnSpc>
                <a:spcPct val="120000"/>
              </a:lnSpc>
              <a:spcBef>
                <a:spcPts val="100"/>
              </a:spcBef>
              <a:buChar char="•"/>
              <a:tabLst>
                <a:tab pos="355600" algn="l"/>
                <a:tab pos="356235" algn="l"/>
              </a:tabLst>
            </a:pPr>
            <a:endParaRPr lang="en-US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57200" y="1143000"/>
            <a:ext cx="7878445" cy="44237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31800" marR="208279" indent="-343535">
              <a:lnSpc>
                <a:spcPct val="120000"/>
              </a:lnSpc>
              <a:spcBef>
                <a:spcPts val="100"/>
              </a:spcBef>
              <a:buFont typeface="Arial MT"/>
              <a:buChar char="•"/>
              <a:tabLst>
                <a:tab pos="431800" algn="l"/>
                <a:tab pos="432434" algn="l"/>
              </a:tabLst>
            </a:pPr>
            <a:r>
              <a:rPr lang="en-US" b="1" dirty="0" err="1" smtClean="0">
                <a:solidFill>
                  <a:srgbClr val="FF0000"/>
                </a:solidFill>
              </a:rPr>
              <a:t>Prefixation</a:t>
            </a:r>
            <a:r>
              <a:rPr lang="en-US" dirty="0" smtClean="0"/>
              <a:t> is performed in a solution of 2.5% glutaraldehyde in 0.1 M </a:t>
            </a:r>
            <a:r>
              <a:rPr lang="en-US" dirty="0" err="1" smtClean="0"/>
              <a:t>cacodylate</a:t>
            </a:r>
            <a:r>
              <a:rPr lang="en-US" dirty="0" smtClean="0"/>
              <a:t> buffer (pH 7.4), overnight at a temperature of 4ºC.</a:t>
            </a:r>
          </a:p>
          <a:p>
            <a:pPr marL="431800" marR="208279" indent="-343535">
              <a:lnSpc>
                <a:spcPct val="120000"/>
              </a:lnSpc>
              <a:spcBef>
                <a:spcPts val="100"/>
              </a:spcBef>
              <a:buFont typeface="Arial MT"/>
              <a:buChar char="•"/>
              <a:tabLst>
                <a:tab pos="431800" algn="l"/>
                <a:tab pos="432434" algn="l"/>
              </a:tabLst>
            </a:pPr>
            <a:r>
              <a:rPr lang="en-US" b="1" dirty="0" err="1" smtClean="0">
                <a:solidFill>
                  <a:srgbClr val="FF0000"/>
                </a:solidFill>
              </a:rPr>
              <a:t>Postfixation</a:t>
            </a:r>
            <a:r>
              <a:rPr lang="en-US" dirty="0" smtClean="0"/>
              <a:t> is performed in a 1% OsO4 solution in 0.1 M </a:t>
            </a:r>
            <a:r>
              <a:rPr lang="en-US" dirty="0" err="1" smtClean="0"/>
              <a:t>cacodylate</a:t>
            </a:r>
            <a:r>
              <a:rPr lang="en-US" dirty="0" smtClean="0"/>
              <a:t> buffer for 1 hour at 4ºC, after which the samples are left overnight in a saturated solution of 4.8% uranyl acetate at 4˚C.</a:t>
            </a:r>
          </a:p>
          <a:p>
            <a:pPr marL="431800" marR="208279" indent="-343535">
              <a:lnSpc>
                <a:spcPct val="120000"/>
              </a:lnSpc>
              <a:spcBef>
                <a:spcPts val="100"/>
              </a:spcBef>
              <a:buFont typeface="Arial MT"/>
              <a:buChar char="•"/>
              <a:tabLst>
                <a:tab pos="431800" algn="l"/>
                <a:tab pos="432434" algn="l"/>
              </a:tabLst>
            </a:pPr>
            <a:r>
              <a:rPr lang="en-US" b="1" dirty="0" smtClean="0">
                <a:solidFill>
                  <a:srgbClr val="FF0000"/>
                </a:solidFill>
              </a:rPr>
              <a:t>Dehydration</a:t>
            </a:r>
            <a:r>
              <a:rPr lang="en-US" dirty="0" smtClean="0"/>
              <a:t> follows in ascending order of alcohol and </a:t>
            </a:r>
          </a:p>
          <a:p>
            <a:pPr marL="431800" marR="208279" indent="-343535">
              <a:lnSpc>
                <a:spcPct val="120000"/>
              </a:lnSpc>
              <a:spcBef>
                <a:spcPts val="100"/>
              </a:spcBef>
              <a:buFont typeface="Arial MT"/>
              <a:buChar char="•"/>
              <a:tabLst>
                <a:tab pos="431800" algn="l"/>
                <a:tab pos="432434" algn="l"/>
              </a:tabLst>
            </a:pPr>
            <a:r>
              <a:rPr lang="en-US" b="1" dirty="0" smtClean="0">
                <a:solidFill>
                  <a:srgbClr val="FF0000"/>
                </a:solidFill>
              </a:rPr>
              <a:t>Embedding</a:t>
            </a:r>
            <a:r>
              <a:rPr lang="en-US" dirty="0" smtClean="0"/>
              <a:t> in </a:t>
            </a:r>
            <a:r>
              <a:rPr lang="en-US" dirty="0" err="1" smtClean="0"/>
              <a:t>epon</a:t>
            </a:r>
            <a:r>
              <a:rPr lang="en-US" dirty="0" smtClean="0"/>
              <a:t> (</a:t>
            </a:r>
            <a:r>
              <a:rPr lang="en-US" dirty="0" smtClean="0">
                <a:solidFill>
                  <a:srgbClr val="FF0000"/>
                </a:solidFill>
              </a:rPr>
              <a:t>Epoxy resin</a:t>
            </a:r>
            <a:r>
              <a:rPr lang="en-US" dirty="0" smtClean="0"/>
              <a:t>).</a:t>
            </a:r>
          </a:p>
          <a:p>
            <a:pPr marL="431800" marR="208279" indent="-343535">
              <a:lnSpc>
                <a:spcPct val="120000"/>
              </a:lnSpc>
              <a:spcBef>
                <a:spcPts val="100"/>
              </a:spcBef>
              <a:buFont typeface="Arial MT"/>
              <a:buChar char="•"/>
              <a:tabLst>
                <a:tab pos="431800" algn="l"/>
                <a:tab pos="432434" algn="l"/>
              </a:tabLst>
            </a:pPr>
            <a:endParaRPr lang="en-US" dirty="0" smtClean="0"/>
          </a:p>
          <a:p>
            <a:pPr marL="431800" marR="208279" indent="-343535">
              <a:lnSpc>
                <a:spcPct val="120000"/>
              </a:lnSpc>
              <a:spcBef>
                <a:spcPts val="100"/>
              </a:spcBef>
              <a:buFont typeface="Arial MT"/>
              <a:buChar char="•"/>
              <a:tabLst>
                <a:tab pos="431800" algn="l"/>
                <a:tab pos="432434" algn="l"/>
              </a:tabLst>
            </a:pPr>
            <a:r>
              <a:rPr lang="en-US" dirty="0" smtClean="0"/>
              <a:t>Samples are cut on an </a:t>
            </a:r>
            <a:r>
              <a:rPr lang="en-US" dirty="0" err="1" smtClean="0"/>
              <a:t>ultramicrotome</a:t>
            </a:r>
            <a:r>
              <a:rPr lang="en-US" dirty="0" smtClean="0"/>
              <a:t>.</a:t>
            </a:r>
          </a:p>
          <a:p>
            <a:pPr marL="431800" marR="208279" indent="-343535">
              <a:lnSpc>
                <a:spcPct val="120000"/>
              </a:lnSpc>
              <a:spcBef>
                <a:spcPts val="100"/>
              </a:spcBef>
              <a:buFont typeface="Arial MT"/>
              <a:buChar char="•"/>
              <a:tabLst>
                <a:tab pos="431800" algn="l"/>
                <a:tab pos="432434" algn="l"/>
              </a:tabLst>
            </a:pPr>
            <a:r>
              <a:rPr lang="en-US" dirty="0" smtClean="0"/>
              <a:t>Semi-thin sections used for light orientation microscope, they are most often stained with </a:t>
            </a:r>
            <a:r>
              <a:rPr lang="en-US" dirty="0" smtClean="0">
                <a:solidFill>
                  <a:srgbClr val="00B0F0"/>
                </a:solidFill>
              </a:rPr>
              <a:t>toluidine blue</a:t>
            </a:r>
            <a:r>
              <a:rPr lang="en-US" dirty="0" smtClean="0"/>
              <a:t>.</a:t>
            </a:r>
          </a:p>
          <a:p>
            <a:pPr marL="431800" marR="208279" indent="-343535">
              <a:lnSpc>
                <a:spcPct val="120000"/>
              </a:lnSpc>
              <a:spcBef>
                <a:spcPts val="100"/>
              </a:spcBef>
              <a:buFont typeface="Arial MT"/>
              <a:buChar char="•"/>
              <a:tabLst>
                <a:tab pos="431800" algn="l"/>
                <a:tab pos="432434" algn="l"/>
              </a:tabLst>
            </a:pPr>
            <a:r>
              <a:rPr lang="en-US" dirty="0" smtClean="0"/>
              <a:t>Ultrathin sections are stained with a 2% solution of </a:t>
            </a:r>
            <a:r>
              <a:rPr lang="en-US" dirty="0" smtClean="0">
                <a:solidFill>
                  <a:srgbClr val="00B0F0"/>
                </a:solidFill>
              </a:rPr>
              <a:t>uranyl acetate and lead citrate</a:t>
            </a:r>
            <a:r>
              <a:rPr dirty="0" smtClean="0">
                <a:solidFill>
                  <a:srgbClr val="00B0F0"/>
                </a:solidFill>
              </a:rPr>
              <a:t>.</a:t>
            </a:r>
            <a:endParaRPr dirty="0">
              <a:solidFill>
                <a:srgbClr val="00B0F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81862" y="272922"/>
            <a:ext cx="718058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27405" marR="5080" indent="-815340" algn="ctr">
              <a:lnSpc>
                <a:spcPct val="100000"/>
              </a:lnSpc>
              <a:spcBef>
                <a:spcPts val="100"/>
              </a:spcBef>
            </a:pPr>
            <a:r>
              <a:rPr lang="en-US" dirty="0" smtClean="0"/>
              <a:t>Tissue fixation for TEM</a:t>
            </a: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78739" y="2126716"/>
            <a:ext cx="4371340" cy="266265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27305" indent="-342900">
              <a:lnSpc>
                <a:spcPct val="120000"/>
              </a:lnSpc>
              <a:spcBef>
                <a:spcPts val="1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lang="en-US" dirty="0" smtClean="0"/>
              <a:t>Tissue fixation for transmission electron microscopy is most often performed in a solution made of 3% glutaraldehyde in 0.1 M </a:t>
            </a:r>
            <a:r>
              <a:rPr lang="en-US" dirty="0" err="1" smtClean="0"/>
              <a:t>cacodylate</a:t>
            </a:r>
            <a:r>
              <a:rPr lang="en-US" dirty="0" smtClean="0"/>
              <a:t> buffer overnight or up to 7 days, at 4°C.</a:t>
            </a:r>
          </a:p>
          <a:p>
            <a:pPr marL="355600" marR="27305" indent="-342900">
              <a:lnSpc>
                <a:spcPct val="120000"/>
              </a:lnSpc>
              <a:spcBef>
                <a:spcPts val="1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lang="en-US" dirty="0" smtClean="0"/>
              <a:t>The fixative is made from 2.5ml of 0.4M </a:t>
            </a:r>
            <a:r>
              <a:rPr lang="en-US" dirty="0" err="1" smtClean="0"/>
              <a:t>cacodylate</a:t>
            </a:r>
            <a:r>
              <a:rPr lang="en-US" dirty="0" smtClean="0"/>
              <a:t>, 1.25ml of 25% glutaraldehyde and water is added to 10ml.</a:t>
            </a:r>
            <a:endParaRPr dirty="0"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53584" y="1447800"/>
            <a:ext cx="3785616" cy="5257800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5046979" y="6116523"/>
            <a:ext cx="3927475" cy="711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indent="1270" algn="ctr">
              <a:lnSpc>
                <a:spcPct val="100000"/>
              </a:lnSpc>
              <a:spcBef>
                <a:spcPts val="100"/>
              </a:spcBef>
            </a:pPr>
            <a:r>
              <a:rPr sz="1500" spc="-5" dirty="0">
                <a:latin typeface="Arial MT"/>
                <a:cs typeface="Arial MT"/>
              </a:rPr>
              <a:t>https://</a:t>
            </a:r>
            <a:r>
              <a:rPr sz="1500" spc="-5" dirty="0">
                <a:latin typeface="Arial MT"/>
                <a:cs typeface="Arial MT"/>
                <a:hlinkClick r:id="rId3"/>
              </a:rPr>
              <a:t>www.bio-world.com/elisa- </a:t>
            </a:r>
            <a:r>
              <a:rPr sz="1500" dirty="0">
                <a:latin typeface="Arial MT"/>
                <a:cs typeface="Arial MT"/>
              </a:rPr>
              <a:t> </a:t>
            </a:r>
            <a:r>
              <a:rPr sz="1500" spc="-5" dirty="0">
                <a:latin typeface="Arial MT"/>
                <a:cs typeface="Arial MT"/>
              </a:rPr>
              <a:t>buffer/sodium-cacodylate-buffer-02m-ph-74-p- </a:t>
            </a:r>
            <a:r>
              <a:rPr sz="1500" spc="-405" dirty="0">
                <a:latin typeface="Arial MT"/>
                <a:cs typeface="Arial MT"/>
              </a:rPr>
              <a:t> </a:t>
            </a:r>
            <a:r>
              <a:rPr sz="1500" dirty="0">
                <a:latin typeface="Arial MT"/>
                <a:cs typeface="Arial MT"/>
              </a:rPr>
              <a:t>40120084</a:t>
            </a:r>
            <a:endParaRPr sz="150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53584" y="1447800"/>
            <a:ext cx="3785616" cy="5257800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154939" y="2020290"/>
            <a:ext cx="8819515" cy="30300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4508500" indent="-342900">
              <a:lnSpc>
                <a:spcPct val="120000"/>
              </a:lnSpc>
              <a:spcBef>
                <a:spcPts val="1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lang="en-US" dirty="0" err="1" smtClean="0">
                <a:solidFill>
                  <a:srgbClr val="FF0000"/>
                </a:solidFill>
              </a:rPr>
              <a:t>Cacodylate</a:t>
            </a:r>
            <a:r>
              <a:rPr lang="en-US" dirty="0" smtClean="0">
                <a:solidFill>
                  <a:srgbClr val="FF0000"/>
                </a:solidFill>
              </a:rPr>
              <a:t> buffer </a:t>
            </a:r>
            <a:r>
              <a:rPr lang="en-US" dirty="0" smtClean="0"/>
              <a:t>is made by mixing 4.28 g of sodium </a:t>
            </a:r>
            <a:r>
              <a:rPr lang="en-US" dirty="0" err="1" smtClean="0"/>
              <a:t>cacodylate</a:t>
            </a:r>
            <a:r>
              <a:rPr lang="en-US" dirty="0" smtClean="0"/>
              <a:t> in 100 ml of deionized and distilled water, which results in a 0.2M solution of sodium </a:t>
            </a:r>
            <a:r>
              <a:rPr lang="en-US" dirty="0" err="1" smtClean="0"/>
              <a:t>cacodylate</a:t>
            </a:r>
            <a:r>
              <a:rPr lang="en-US" dirty="0" smtClean="0"/>
              <a:t>.</a:t>
            </a:r>
          </a:p>
          <a:p>
            <a:pPr marL="355600" marR="4508500" indent="-342900">
              <a:lnSpc>
                <a:spcPct val="120000"/>
              </a:lnSpc>
              <a:spcBef>
                <a:spcPts val="1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lang="en-US" dirty="0" smtClean="0"/>
              <a:t>Then 5.5 ml of 0.2 N </a:t>
            </a:r>
            <a:r>
              <a:rPr lang="en-US" dirty="0" err="1" smtClean="0"/>
              <a:t>HCl</a:t>
            </a:r>
            <a:r>
              <a:rPr lang="en-US" dirty="0" smtClean="0"/>
              <a:t> (pH = 7.4) is added to this solution.</a:t>
            </a:r>
          </a:p>
          <a:p>
            <a:pPr marL="355600" marR="4508500" indent="-342900">
              <a:lnSpc>
                <a:spcPct val="120000"/>
              </a:lnSpc>
              <a:spcBef>
                <a:spcPts val="1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lang="en-US" dirty="0" smtClean="0"/>
              <a:t>It can also be used for the same purpose commercially available solution.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06677" y="272922"/>
            <a:ext cx="593217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13585" marR="5080" indent="-2001520">
              <a:lnSpc>
                <a:spcPct val="100000"/>
              </a:lnSpc>
              <a:spcBef>
                <a:spcPts val="100"/>
              </a:spcBef>
            </a:pPr>
            <a:r>
              <a:rPr lang="en-US" dirty="0" smtClean="0"/>
              <a:t>Tissue processing for TEM</a:t>
            </a: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193039" y="2024252"/>
            <a:ext cx="4107179" cy="266265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93700" marR="163195" indent="-342900">
              <a:lnSpc>
                <a:spcPct val="120000"/>
              </a:lnSpc>
              <a:spcBef>
                <a:spcPts val="100"/>
              </a:spcBef>
              <a:buFont typeface="Arial MT"/>
              <a:buChar char="•"/>
              <a:tabLst>
                <a:tab pos="393065" algn="l"/>
                <a:tab pos="393700" algn="l"/>
              </a:tabLst>
            </a:pPr>
            <a:r>
              <a:rPr lang="en-US" dirty="0" smtClean="0"/>
              <a:t>The fixed tissue was washed in 0.1M </a:t>
            </a:r>
            <a:r>
              <a:rPr lang="en-US" dirty="0" err="1" smtClean="0"/>
              <a:t>cacodylate</a:t>
            </a:r>
            <a:r>
              <a:rPr lang="en-US" dirty="0" smtClean="0"/>
              <a:t> buffer (pH = 7.4) three times for 10 minutes at room temperature.</a:t>
            </a:r>
          </a:p>
          <a:p>
            <a:pPr marL="393700" marR="163195" indent="-342900">
              <a:lnSpc>
                <a:spcPct val="120000"/>
              </a:lnSpc>
              <a:spcBef>
                <a:spcPts val="100"/>
              </a:spcBef>
              <a:buFont typeface="Arial MT"/>
              <a:buChar char="•"/>
              <a:tabLst>
                <a:tab pos="393065" algn="l"/>
                <a:tab pos="393700" algn="l"/>
              </a:tabLst>
            </a:pPr>
            <a:r>
              <a:rPr lang="en-US" dirty="0" smtClean="0"/>
              <a:t>Then the tissue sample is immersed in a solution obtained by dissolving 1% OsO4 in 0.1M </a:t>
            </a:r>
            <a:r>
              <a:rPr lang="en-US" dirty="0" err="1" smtClean="0"/>
              <a:t>cacodylate</a:t>
            </a:r>
            <a:r>
              <a:rPr lang="en-US" dirty="0" smtClean="0"/>
              <a:t> for 1 hour at 4°C.</a:t>
            </a:r>
            <a:endParaRPr dirty="0"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29200" y="1600200"/>
            <a:ext cx="3880104" cy="498348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193039" y="2024252"/>
            <a:ext cx="4107179" cy="266265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93700" marR="163195" indent="-342900">
              <a:lnSpc>
                <a:spcPct val="120000"/>
              </a:lnSpc>
              <a:spcBef>
                <a:spcPts val="100"/>
              </a:spcBef>
              <a:buFont typeface="Arial MT"/>
              <a:buChar char="•"/>
              <a:tabLst>
                <a:tab pos="393065" algn="l"/>
                <a:tab pos="393700" algn="l"/>
              </a:tabLst>
            </a:pPr>
            <a:r>
              <a:rPr lang="en-US" dirty="0" smtClean="0"/>
              <a:t>The fixed tissue was washed in 0.1M </a:t>
            </a:r>
            <a:r>
              <a:rPr lang="en-US" dirty="0" err="1" smtClean="0"/>
              <a:t>cacodylate</a:t>
            </a:r>
            <a:r>
              <a:rPr lang="en-US" dirty="0" smtClean="0"/>
              <a:t> buffer (pH = 7.4) three times for 10 minutes at room temperature.</a:t>
            </a:r>
          </a:p>
          <a:p>
            <a:pPr marL="393700" marR="163195" indent="-342900">
              <a:lnSpc>
                <a:spcPct val="120000"/>
              </a:lnSpc>
              <a:spcBef>
                <a:spcPts val="100"/>
              </a:spcBef>
              <a:buFont typeface="Arial MT"/>
              <a:buChar char="•"/>
              <a:tabLst>
                <a:tab pos="393065" algn="l"/>
                <a:tab pos="393700" algn="l"/>
              </a:tabLst>
            </a:pPr>
            <a:r>
              <a:rPr lang="en-US" dirty="0" smtClean="0"/>
              <a:t>Then the tissue sample is immersed in a solution obtained by dissolving 1% OsO4 in 0.1M </a:t>
            </a:r>
            <a:r>
              <a:rPr lang="en-US" dirty="0" err="1" smtClean="0"/>
              <a:t>cacodylate</a:t>
            </a:r>
            <a:r>
              <a:rPr lang="en-US" dirty="0" smtClean="0"/>
              <a:t> for 1 hour at 4°C.</a:t>
            </a:r>
            <a:endParaRPr dirty="0"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29200" y="1600200"/>
            <a:ext cx="3901440" cy="495300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198</TotalTime>
  <Words>1666</Words>
  <Application>Microsoft Office PowerPoint</Application>
  <PresentationFormat>On-screen Show (4:3)</PresentationFormat>
  <Paragraphs>104</Paragraphs>
  <Slides>33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8" baseType="lpstr">
      <vt:lpstr>Arial</vt:lpstr>
      <vt:lpstr>Arial MT</vt:lpstr>
      <vt:lpstr>Calibri</vt:lpstr>
      <vt:lpstr>Trebuchet MS</vt:lpstr>
      <vt:lpstr>Office Theme</vt:lpstr>
      <vt:lpstr>PowerPoint Presentation</vt:lpstr>
      <vt:lpstr>Transmission electron microscopy (ТЕМ)</vt:lpstr>
      <vt:lpstr>Sampling for ТЕМ</vt:lpstr>
      <vt:lpstr>Tissue processing</vt:lpstr>
      <vt:lpstr>PowerPoint Presentation</vt:lpstr>
      <vt:lpstr>Tissue fixation for TEM</vt:lpstr>
      <vt:lpstr>PowerPoint Presentation</vt:lpstr>
      <vt:lpstr>Tissue processing for TEM</vt:lpstr>
      <vt:lpstr>PowerPoint Presentation</vt:lpstr>
      <vt:lpstr>Embedding for TEM – DAY 1</vt:lpstr>
      <vt:lpstr>Embedding for TEM – DAY 2</vt:lpstr>
      <vt:lpstr>Embedding for TEM – DAY 3</vt:lpstr>
      <vt:lpstr>Sectioning for ТЕМ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Observation on TEM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Scanning electron microscopy (SЕМ)</vt:lpstr>
      <vt:lpstr>Tissue processing for SЕМ</vt:lpstr>
      <vt:lpstr>PowerPoint Presentation</vt:lpstr>
      <vt:lpstr>PowerPoint Presentation</vt:lpstr>
      <vt:lpstr>PowerPoint Presentation</vt:lpstr>
      <vt:lpstr>PowerPoint Presentation</vt:lpstr>
      <vt:lpstr>Скенирајући електронски микроскоп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Bukic</dc:creator>
  <cp:lastModifiedBy>Zoran Milosavljevic</cp:lastModifiedBy>
  <cp:revision>14</cp:revision>
  <dcterms:created xsi:type="dcterms:W3CDTF">2024-01-14T12:46:03Z</dcterms:created>
  <dcterms:modified xsi:type="dcterms:W3CDTF">2024-01-14T17:45:51Z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2024-01-10T00:00:00Z</vt:filetime>
  </property>
  <property fmtid="{D5CDD505-2E9C-101B-9397-08002B2CF9AE}" pid="3" name="Creator">
    <vt:lpwstr>Microsoft® PowerPoint® 2019</vt:lpwstr>
  </property>
  <property fmtid="{D5CDD505-2E9C-101B-9397-08002B2CF9AE}" pid="4" name="LastSaved">
    <vt:filetime>2024-01-14T00:00:00Z</vt:filetime>
  </property>
</Properties>
</file>